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1"/>
  </p:notesMasterIdLst>
  <p:sldIdLst>
    <p:sldId id="726" r:id="rId3"/>
    <p:sldId id="1655" r:id="rId4"/>
    <p:sldId id="1843" r:id="rId5"/>
    <p:sldId id="1818" r:id="rId6"/>
    <p:sldId id="1722" r:id="rId7"/>
    <p:sldId id="1723" r:id="rId8"/>
    <p:sldId id="1721" r:id="rId9"/>
    <p:sldId id="2382" r:id="rId10"/>
    <p:sldId id="1724" r:id="rId11"/>
    <p:sldId id="1812" r:id="rId12"/>
    <p:sldId id="1813" r:id="rId13"/>
    <p:sldId id="1729" r:id="rId14"/>
    <p:sldId id="1727" r:id="rId15"/>
    <p:sldId id="1814" r:id="rId16"/>
    <p:sldId id="1815" r:id="rId17"/>
    <p:sldId id="1816" r:id="rId18"/>
    <p:sldId id="1733" r:id="rId19"/>
    <p:sldId id="1734" r:id="rId20"/>
    <p:sldId id="1735" r:id="rId21"/>
    <p:sldId id="1736" r:id="rId22"/>
    <p:sldId id="1737" r:id="rId23"/>
    <p:sldId id="1738" r:id="rId24"/>
    <p:sldId id="1740" r:id="rId25"/>
    <p:sldId id="1744" r:id="rId26"/>
    <p:sldId id="1745" r:id="rId27"/>
    <p:sldId id="1741" r:id="rId28"/>
    <p:sldId id="1746" r:id="rId29"/>
    <p:sldId id="1742" r:id="rId30"/>
    <p:sldId id="1747" r:id="rId31"/>
    <p:sldId id="1749" r:id="rId32"/>
    <p:sldId id="1750" r:id="rId33"/>
    <p:sldId id="1751" r:id="rId34"/>
    <p:sldId id="1752" r:id="rId35"/>
    <p:sldId id="1753" r:id="rId36"/>
    <p:sldId id="1754" r:id="rId37"/>
    <p:sldId id="1755" r:id="rId38"/>
    <p:sldId id="2383" r:id="rId39"/>
    <p:sldId id="1780"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7001" autoAdjust="0"/>
    <p:restoredTop sz="94660"/>
  </p:normalViewPr>
  <p:slideViewPr>
    <p:cSldViewPr snapToGrid="0">
      <p:cViewPr varScale="1">
        <p:scale>
          <a:sx n="64" d="100"/>
          <a:sy n="64" d="100"/>
        </p:scale>
        <p:origin x="1032" y="40"/>
      </p:cViewPr>
      <p:guideLst/>
    </p:cSldViewPr>
  </p:slideViewPr>
  <p:notesTextViewPr>
    <p:cViewPr>
      <p:scale>
        <a:sx n="3" d="2"/>
        <a:sy n="3" d="2"/>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AD8F4D-B7A9-47A4-B94C-088625742BEE}" type="datetimeFigureOut">
              <a:rPr lang="en-US" smtClean="0"/>
              <a:t>10/25/2023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C033D3-5084-473C-AC66-2DAB14355DE6}" type="slidenum">
              <a:rPr lang="en-US" smtClean="0"/>
              <a:t>‹#›</a:t>
            </a:fld>
            <a:endParaRPr lang="en-US"/>
          </a:p>
        </p:txBody>
      </p:sp>
    </p:spTree>
    <p:extLst>
      <p:ext uri="{BB962C8B-B14F-4D97-AF65-F5344CB8AC3E}">
        <p14:creationId xmlns:p14="http://schemas.microsoft.com/office/powerpoint/2010/main" val="3638837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287b1582c9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287b1582c9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01700B3-56D5-4CD0-9DC8-E79C222A1D96}" type="datetime1">
              <a:rPr lang="en-US" smtClean="0"/>
              <a:t>10/25/2023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336024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5DED6E-5D55-4976-B823-67B1645B8743}" type="datetime1">
              <a:rPr lang="en-US" smtClean="0"/>
              <a:t>10/25/2023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541427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948732-0D0E-44C0-AC0A-3B0C5D26FCE2}" type="datetime1">
              <a:rPr lang="en-US" smtClean="0"/>
              <a:t>10/25/2023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4390240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547549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861976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968422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280801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634915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590820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310126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98451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75A83C-2473-48B8-974F-D7A62AF3FD20}" type="datetime1">
              <a:rPr lang="en-US" smtClean="0"/>
              <a:t>10/25/2023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29676395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021135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73724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D3B34B2-B851-44AD-85AC-B2BEA938E881}" type="datetime1">
              <a:rPr lang="en-US" smtClean="0"/>
              <a:t>10/25/2023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79767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8AA0991-E6DF-422A-B88F-4F5949CD97E7}" type="datetime1">
              <a:rPr lang="en-US" smtClean="0"/>
              <a:t>10/25/2023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91574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EC41A41-E9FA-4B22-8610-4AF5B4B85F1A}" type="datetime1">
              <a:rPr lang="en-US" smtClean="0"/>
              <a:t>10/25/2023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814145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E0523DF-C693-4B25-9508-C04906E105F8}" type="datetime1">
              <a:rPr lang="en-US" smtClean="0"/>
              <a:t>10/25/2023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3577638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0EA731-CE58-4975-ACCD-1189B7755D49}" type="datetime1">
              <a:rPr lang="en-US" smtClean="0"/>
              <a:t>10/25/2023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2348001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DF7FA62-7233-473D-87D1-BC96ABEC6B47}" type="datetime1">
              <a:rPr lang="en-US" smtClean="0"/>
              <a:t>10/25/2023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2481839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4055F7-6E5F-4658-A3E9-54BE2DA10064}" type="datetime1">
              <a:rPr lang="en-US" smtClean="0"/>
              <a:t>10/25/2023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664727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C09423-E255-4B4C-BFD9-AE9CE400864B}" type="datetime1">
              <a:rPr lang="en-US" smtClean="0"/>
              <a:t>10/25/2023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7C6A6E-F6BB-4697-B856-8A66036D8304}" type="slidenum">
              <a:rPr lang="en-US" smtClean="0"/>
              <a:t>‹#›</a:t>
            </a:fld>
            <a:endParaRPr lang="en-US"/>
          </a:p>
        </p:txBody>
      </p:sp>
    </p:spTree>
    <p:extLst>
      <p:ext uri="{BB962C8B-B14F-4D97-AF65-F5344CB8AC3E}">
        <p14:creationId xmlns:p14="http://schemas.microsoft.com/office/powerpoint/2010/main" val="2661569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34265095"/>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terracarbon.com/tea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conservation.org/blog/these-7-maps-shed-light-on-most-crucial-areas-of-amazon-rainforest" TargetMode="External"/><Relationship Id="rId2" Type="http://schemas.openxmlformats.org/officeDocument/2006/relationships/hyperlink" Target="https://www.conservation.org/experts-list/max-wright"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379" y="365126"/>
            <a:ext cx="11925701" cy="395270"/>
          </a:xfrm>
        </p:spPr>
        <p:txBody>
          <a:bodyPr>
            <a:normAutofit fontScale="90000"/>
          </a:bodyPr>
          <a:lstStyle/>
          <a:p>
            <a:r>
              <a:rPr lang="en-US" dirty="0"/>
              <a:t>Agenda for GEOG260/360 GIS &amp; Land Change Models</a:t>
            </a:r>
          </a:p>
        </p:txBody>
      </p:sp>
      <p:sp>
        <p:nvSpPr>
          <p:cNvPr id="3" name="Content Placeholder 2"/>
          <p:cNvSpPr>
            <a:spLocks noGrp="1"/>
          </p:cNvSpPr>
          <p:nvPr>
            <p:ph idx="1"/>
          </p:nvPr>
        </p:nvSpPr>
        <p:spPr>
          <a:xfrm>
            <a:off x="0" y="760396"/>
            <a:ext cx="12191999" cy="6097604"/>
          </a:xfrm>
        </p:spPr>
        <p:txBody>
          <a:bodyPr>
            <a:normAutofit/>
          </a:bodyPr>
          <a:lstStyle/>
          <a:p>
            <a:pPr marL="0" indent="0">
              <a:buNone/>
            </a:pPr>
            <a:r>
              <a:rPr lang="en-US" dirty="0"/>
              <a:t>October 25</a:t>
            </a:r>
          </a:p>
          <a:p>
            <a:pPr marL="457200" lvl="1" indent="0">
              <a:buNone/>
            </a:pPr>
            <a:r>
              <a:rPr lang="en-US" dirty="0"/>
              <a:t>Get instructions for Assignment 8</a:t>
            </a:r>
          </a:p>
          <a:p>
            <a:pPr marL="0" indent="0">
              <a:buNone/>
            </a:pPr>
            <a:r>
              <a:rPr lang="en-US" dirty="0"/>
              <a:t>October 30</a:t>
            </a:r>
          </a:p>
          <a:p>
            <a:pPr marL="457200" lvl="1" indent="0">
              <a:buNone/>
            </a:pPr>
            <a:r>
              <a:rPr lang="en-US" dirty="0"/>
              <a:t>Discuss Assignment 8</a:t>
            </a:r>
          </a:p>
          <a:p>
            <a:pPr marL="0" indent="0">
              <a:buNone/>
            </a:pPr>
            <a:r>
              <a:rPr lang="en-US" dirty="0"/>
              <a:t>November 1</a:t>
            </a:r>
          </a:p>
          <a:p>
            <a:pPr marL="457200" lvl="1" indent="0">
              <a:buNone/>
            </a:pPr>
            <a:r>
              <a:rPr lang="en-US" dirty="0"/>
              <a:t>Submit Assignment 8 by 4pm on Canvas</a:t>
            </a:r>
          </a:p>
          <a:p>
            <a:pPr marL="457200" lvl="1" indent="0">
              <a:buNone/>
            </a:pPr>
            <a:r>
              <a:rPr lang="en-US" dirty="0"/>
              <a:t>Get instructions for Project Proposal</a:t>
            </a:r>
          </a:p>
          <a:p>
            <a:pPr marL="0" indent="0">
              <a:buNone/>
            </a:pPr>
            <a:r>
              <a:rPr lang="en-US" dirty="0"/>
              <a:t>November 6</a:t>
            </a:r>
          </a:p>
          <a:p>
            <a:pPr marL="457200" lvl="1" indent="0">
              <a:buNone/>
            </a:pPr>
            <a:r>
              <a:rPr lang="en-US" dirty="0"/>
              <a:t>Discuss Project Proposals</a:t>
            </a:r>
          </a:p>
          <a:p>
            <a:pPr marL="0" indent="0">
              <a:buNone/>
            </a:pPr>
            <a:r>
              <a:rPr lang="en-US" dirty="0"/>
              <a:t>November 8</a:t>
            </a:r>
          </a:p>
          <a:p>
            <a:pPr marL="457200" lvl="1" indent="0">
              <a:buNone/>
            </a:pPr>
            <a:r>
              <a:rPr lang="en-US" dirty="0"/>
              <a:t>Submit Project Proposal by 4pm on Canvas</a:t>
            </a:r>
          </a:p>
        </p:txBody>
      </p:sp>
      <p:sp>
        <p:nvSpPr>
          <p:cNvPr id="4" name="Slide Number Placeholder 3"/>
          <p:cNvSpPr>
            <a:spLocks noGrp="1"/>
          </p:cNvSpPr>
          <p:nvPr>
            <p:ph type="sldNum" sz="quarter" idx="12"/>
          </p:nvPr>
        </p:nvSpPr>
        <p:spPr/>
        <p:txBody>
          <a:bodyPr/>
          <a:lstStyle/>
          <a:p>
            <a:fld id="{D47C6A6E-F6BB-4697-B856-8A66036D8304}" type="slidenum">
              <a:rPr lang="en-US" smtClean="0"/>
              <a:t>1</a:t>
            </a:fld>
            <a:endParaRPr lang="en-US"/>
          </a:p>
        </p:txBody>
      </p:sp>
    </p:spTree>
    <p:extLst>
      <p:ext uri="{BB962C8B-B14F-4D97-AF65-F5344CB8AC3E}">
        <p14:creationId xmlns:p14="http://schemas.microsoft.com/office/powerpoint/2010/main" val="2317816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10</a:t>
            </a:fld>
            <a:endParaRPr lang="en-US"/>
          </a:p>
        </p:txBody>
      </p:sp>
      <p:sp>
        <p:nvSpPr>
          <p:cNvPr id="2" name="Title 1"/>
          <p:cNvSpPr>
            <a:spLocks noGrp="1"/>
          </p:cNvSpPr>
          <p:nvPr>
            <p:ph type="title"/>
          </p:nvPr>
        </p:nvSpPr>
        <p:spPr>
          <a:xfrm>
            <a:off x="838199" y="365127"/>
            <a:ext cx="11255477" cy="365124"/>
          </a:xfrm>
        </p:spPr>
        <p:txBody>
          <a:bodyPr>
            <a:normAutofit fontScale="90000"/>
          </a:bodyPr>
          <a:lstStyle/>
          <a:p>
            <a:r>
              <a:rPr lang="en-US" dirty="0"/>
              <a:t>Use RECLASS to make a Boolean map of Inside Project where 0 means Protected</a:t>
            </a:r>
          </a:p>
        </p:txBody>
      </p:sp>
    </p:spTree>
    <p:extLst>
      <p:ext uri="{BB962C8B-B14F-4D97-AF65-F5344CB8AC3E}">
        <p14:creationId xmlns:p14="http://schemas.microsoft.com/office/powerpoint/2010/main" val="466790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Use RECLASS to make a map of Forest at 2005</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11</a:t>
            </a:fld>
            <a:endParaRPr lang="en-US"/>
          </a:p>
        </p:txBody>
      </p:sp>
    </p:spTree>
    <p:extLst>
      <p:ext uri="{BB962C8B-B14F-4D97-AF65-F5344CB8AC3E}">
        <p14:creationId xmlns:p14="http://schemas.microsoft.com/office/powerpoint/2010/main" val="2217892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Use RECLASS to make a map of Forest at 2010</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12</a:t>
            </a:fld>
            <a:endParaRPr lang="en-US"/>
          </a:p>
        </p:txBody>
      </p:sp>
    </p:spTree>
    <p:extLst>
      <p:ext uri="{BB962C8B-B14F-4D97-AF65-F5344CB8AC3E}">
        <p14:creationId xmlns:p14="http://schemas.microsoft.com/office/powerpoint/2010/main" val="3224891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Use RECLASS to make a map of Forest at 2013</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13</a:t>
            </a:fld>
            <a:endParaRPr lang="en-US"/>
          </a:p>
        </p:txBody>
      </p:sp>
    </p:spTree>
    <p:extLst>
      <p:ext uri="{BB962C8B-B14F-4D97-AF65-F5344CB8AC3E}">
        <p14:creationId xmlns:p14="http://schemas.microsoft.com/office/powerpoint/2010/main" val="1744821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Make Distance to 2005 Non-Forest</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14</a:t>
            </a:fld>
            <a:endParaRPr lang="en-US"/>
          </a:p>
        </p:txBody>
      </p:sp>
      <p:sp>
        <p:nvSpPr>
          <p:cNvPr id="3" name="TextBox 2"/>
          <p:cNvSpPr txBox="1"/>
          <p:nvPr/>
        </p:nvSpPr>
        <p:spPr>
          <a:xfrm>
            <a:off x="6471920" y="5415280"/>
            <a:ext cx="558800" cy="338554"/>
          </a:xfrm>
          <a:prstGeom prst="rect">
            <a:avLst/>
          </a:prstGeom>
          <a:solidFill>
            <a:schemeClr val="accent1">
              <a:lumMod val="40000"/>
              <a:lumOff val="60000"/>
            </a:schemeClr>
          </a:solidFill>
        </p:spPr>
        <p:txBody>
          <a:bodyPr wrap="square" rtlCol="0">
            <a:spAutoFit/>
          </a:bodyPr>
          <a:lstStyle/>
          <a:p>
            <a:r>
              <a:rPr lang="en-US" sz="800" dirty="0"/>
              <a:t>Forest</a:t>
            </a:r>
          </a:p>
          <a:p>
            <a:r>
              <a:rPr lang="en-US" sz="800" dirty="0"/>
              <a:t>Other</a:t>
            </a:r>
          </a:p>
        </p:txBody>
      </p:sp>
    </p:spTree>
    <p:extLst>
      <p:ext uri="{BB962C8B-B14F-4D97-AF65-F5344CB8AC3E}">
        <p14:creationId xmlns:p14="http://schemas.microsoft.com/office/powerpoint/2010/main" val="3136588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Use CONVERT to integer to shrink file size</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15</a:t>
            </a:fld>
            <a:endParaRPr lang="en-US"/>
          </a:p>
        </p:txBody>
      </p:sp>
    </p:spTree>
    <p:extLst>
      <p:ext uri="{BB962C8B-B14F-4D97-AF65-F5344CB8AC3E}">
        <p14:creationId xmlns:p14="http://schemas.microsoft.com/office/powerpoint/2010/main" val="28299231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CONVERT makes Integer Map of Distance to Edge</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16</a:t>
            </a:fld>
            <a:endParaRPr lang="en-US"/>
          </a:p>
        </p:txBody>
      </p:sp>
    </p:spTree>
    <p:extLst>
      <p:ext uri="{BB962C8B-B14F-4D97-AF65-F5344CB8AC3E}">
        <p14:creationId xmlns:p14="http://schemas.microsoft.com/office/powerpoint/2010/main" val="2002843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13887"/>
            <a:ext cx="12192000" cy="316364"/>
          </a:xfrm>
        </p:spPr>
        <p:txBody>
          <a:bodyPr>
            <a:normAutofit fontScale="90000"/>
          </a:bodyPr>
          <a:lstStyle/>
          <a:p>
            <a:r>
              <a:rPr lang="en-US" dirty="0"/>
              <a:t>Check REDD project with end date 2040 and interval 10</a:t>
            </a:r>
          </a:p>
        </p:txBody>
      </p:sp>
      <p:pic>
        <p:nvPicPr>
          <p:cNvPr id="5" name="Content Placeholder 4"/>
          <p:cNvPicPr>
            <a:picLocks noGrp="1" noChangeAspect="1"/>
          </p:cNvPicPr>
          <p:nvPr>
            <p:ph idx="1"/>
          </p:nvPr>
        </p:nvPicPr>
        <p:blipFill>
          <a:blip r:embed="rId2"/>
          <a:stretch>
            <a:fillRect/>
          </a:stretch>
        </p:blipFill>
        <p:spPr>
          <a:xfrm>
            <a:off x="770467" y="886026"/>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17</a:t>
            </a:fld>
            <a:endParaRPr lang="en-US"/>
          </a:p>
        </p:txBody>
      </p:sp>
    </p:spTree>
    <p:extLst>
      <p:ext uri="{BB962C8B-B14F-4D97-AF65-F5344CB8AC3E}">
        <p14:creationId xmlns:p14="http://schemas.microsoft.com/office/powerpoint/2010/main" val="925727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Assignment 8</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18</a:t>
            </a:fld>
            <a:endParaRPr lang="en-US"/>
          </a:p>
        </p:txBody>
      </p:sp>
    </p:spTree>
    <p:extLst>
      <p:ext uri="{BB962C8B-B14F-4D97-AF65-F5344CB8AC3E}">
        <p14:creationId xmlns:p14="http://schemas.microsoft.com/office/powerpoint/2010/main" val="1080687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Assignment 8</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19</a:t>
            </a:fld>
            <a:endParaRPr lang="en-US"/>
          </a:p>
        </p:txBody>
      </p:sp>
    </p:spTree>
    <p:extLst>
      <p:ext uri="{BB962C8B-B14F-4D97-AF65-F5344CB8AC3E}">
        <p14:creationId xmlns:p14="http://schemas.microsoft.com/office/powerpoint/2010/main" val="1775658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41120"/>
          </a:xfrm>
        </p:spPr>
        <p:txBody>
          <a:bodyPr>
            <a:normAutofit fontScale="90000"/>
          </a:bodyPr>
          <a:lstStyle/>
          <a:p>
            <a:r>
              <a:rPr lang="en-US">
                <a:hlinkClick r:id="rId2"/>
              </a:rPr>
              <a:t>https://www.terracarbon.com/team</a:t>
            </a:r>
            <a:r>
              <a:rPr lang="en-US"/>
              <a:t> </a:t>
            </a:r>
            <a:endParaRPr lang="en-US" dirty="0"/>
          </a:p>
        </p:txBody>
      </p:sp>
      <p:pic>
        <p:nvPicPr>
          <p:cNvPr id="5" name="Content Placeholder 4"/>
          <p:cNvPicPr>
            <a:picLocks noGrp="1" noChangeAspect="1"/>
          </p:cNvPicPr>
          <p:nvPr>
            <p:ph idx="1"/>
          </p:nvPr>
        </p:nvPicPr>
        <p:blipFill rotWithShape="1">
          <a:blip r:embed="rId3"/>
          <a:srcRect b="30520"/>
          <a:stretch/>
        </p:blipFill>
        <p:spPr>
          <a:xfrm>
            <a:off x="108156" y="993060"/>
            <a:ext cx="12067838" cy="4716392"/>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2</a:t>
            </a:fld>
            <a:endParaRPr lang="en-US"/>
          </a:p>
        </p:txBody>
      </p:sp>
    </p:spTree>
    <p:extLst>
      <p:ext uri="{BB962C8B-B14F-4D97-AF65-F5344CB8AC3E}">
        <p14:creationId xmlns:p14="http://schemas.microsoft.com/office/powerpoint/2010/main" val="2182145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Assignment 8</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20</a:t>
            </a:fld>
            <a:endParaRPr lang="en-US"/>
          </a:p>
        </p:txBody>
      </p:sp>
    </p:spTree>
    <p:extLst>
      <p:ext uri="{BB962C8B-B14F-4D97-AF65-F5344CB8AC3E}">
        <p14:creationId xmlns:p14="http://schemas.microsoft.com/office/powerpoint/2010/main" val="14998270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Assignment 8 Create Transition Potential Map</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21</a:t>
            </a:fld>
            <a:endParaRPr lang="en-US"/>
          </a:p>
        </p:txBody>
      </p:sp>
    </p:spTree>
    <p:extLst>
      <p:ext uri="{BB962C8B-B14F-4D97-AF65-F5344CB8AC3E}">
        <p14:creationId xmlns:p14="http://schemas.microsoft.com/office/powerpoint/2010/main" val="5827723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2" name="Title 1"/>
          <p:cNvSpPr>
            <a:spLocks noGrp="1"/>
          </p:cNvSpPr>
          <p:nvPr>
            <p:ph type="title"/>
          </p:nvPr>
        </p:nvSpPr>
        <p:spPr>
          <a:xfrm>
            <a:off x="0" y="317634"/>
            <a:ext cx="12192000" cy="427005"/>
          </a:xfrm>
        </p:spPr>
        <p:txBody>
          <a:bodyPr>
            <a:normAutofit fontScale="90000"/>
          </a:bodyPr>
          <a:lstStyle/>
          <a:p>
            <a:r>
              <a:rPr lang="en-US" dirty="0"/>
              <a:t>LCM uses the change during calibration to compute the Markov matrix for change from 2010 to 2040</a:t>
            </a:r>
          </a:p>
        </p:txBody>
      </p:sp>
      <p:sp>
        <p:nvSpPr>
          <p:cNvPr id="4" name="Slide Number Placeholder 3"/>
          <p:cNvSpPr>
            <a:spLocks noGrp="1"/>
          </p:cNvSpPr>
          <p:nvPr>
            <p:ph type="sldNum" sz="quarter" idx="12"/>
          </p:nvPr>
        </p:nvSpPr>
        <p:spPr/>
        <p:txBody>
          <a:bodyPr/>
          <a:lstStyle/>
          <a:p>
            <a:fld id="{D47C6A6E-F6BB-4697-B856-8A66036D8304}" type="slidenum">
              <a:rPr lang="en-US" smtClean="0"/>
              <a:t>22</a:t>
            </a:fld>
            <a:endParaRPr lang="en-US"/>
          </a:p>
        </p:txBody>
      </p:sp>
    </p:spTree>
    <p:extLst>
      <p:ext uri="{BB962C8B-B14F-4D97-AF65-F5344CB8AC3E}">
        <p14:creationId xmlns:p14="http://schemas.microsoft.com/office/powerpoint/2010/main" val="4280454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23</a:t>
            </a:fld>
            <a:endParaRPr lang="en-US"/>
          </a:p>
        </p:txBody>
      </p:sp>
      <p:sp>
        <p:nvSpPr>
          <p:cNvPr id="2" name="Title 1"/>
          <p:cNvSpPr>
            <a:spLocks noGrp="1"/>
          </p:cNvSpPr>
          <p:nvPr>
            <p:ph type="title"/>
          </p:nvPr>
        </p:nvSpPr>
        <p:spPr>
          <a:xfrm>
            <a:off x="838200" y="365126"/>
            <a:ext cx="10515600" cy="379513"/>
          </a:xfrm>
        </p:spPr>
        <p:txBody>
          <a:bodyPr>
            <a:normAutofit fontScale="90000"/>
          </a:bodyPr>
          <a:lstStyle/>
          <a:p>
            <a:r>
              <a:rPr lang="en-US" dirty="0"/>
              <a:t>Run 1 makes Projected Land Cover to 2040, which is the baseline extrapolation without protection.</a:t>
            </a:r>
          </a:p>
        </p:txBody>
      </p:sp>
    </p:spTree>
    <p:extLst>
      <p:ext uri="{BB962C8B-B14F-4D97-AF65-F5344CB8AC3E}">
        <p14:creationId xmlns:p14="http://schemas.microsoft.com/office/powerpoint/2010/main" val="1479069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24</a:t>
            </a:fld>
            <a:endParaRPr lang="en-US"/>
          </a:p>
        </p:txBody>
      </p:sp>
      <p:sp>
        <p:nvSpPr>
          <p:cNvPr id="2" name="Title 1"/>
          <p:cNvSpPr>
            <a:spLocks noGrp="1"/>
          </p:cNvSpPr>
          <p:nvPr>
            <p:ph type="title"/>
          </p:nvPr>
        </p:nvSpPr>
        <p:spPr>
          <a:xfrm>
            <a:off x="838200" y="365127"/>
            <a:ext cx="11353800" cy="365124"/>
          </a:xfrm>
        </p:spPr>
        <p:txBody>
          <a:bodyPr>
            <a:normAutofit fontScale="90000"/>
          </a:bodyPr>
          <a:lstStyle/>
          <a:p>
            <a:r>
              <a:rPr lang="en-US" dirty="0"/>
              <a:t>Run 2 includes a constraint to force transition potentials inside project area to zero.</a:t>
            </a:r>
          </a:p>
        </p:txBody>
      </p:sp>
    </p:spTree>
    <p:extLst>
      <p:ext uri="{BB962C8B-B14F-4D97-AF65-F5344CB8AC3E}">
        <p14:creationId xmlns:p14="http://schemas.microsoft.com/office/powerpoint/2010/main" val="31678438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25</a:t>
            </a:fld>
            <a:endParaRPr lang="en-US"/>
          </a:p>
        </p:txBody>
      </p:sp>
      <p:sp>
        <p:nvSpPr>
          <p:cNvPr id="2" name="Title 1"/>
          <p:cNvSpPr>
            <a:spLocks noGrp="1"/>
          </p:cNvSpPr>
          <p:nvPr>
            <p:ph type="title"/>
          </p:nvPr>
        </p:nvSpPr>
        <p:spPr>
          <a:xfrm>
            <a:off x="838200" y="365126"/>
            <a:ext cx="10515600" cy="379513"/>
          </a:xfrm>
        </p:spPr>
        <p:txBody>
          <a:bodyPr>
            <a:normAutofit fontScale="90000"/>
          </a:bodyPr>
          <a:lstStyle/>
          <a:p>
            <a:r>
              <a:rPr lang="en-US" dirty="0"/>
              <a:t>Run 2 includes a constraint to force transition potentials inside project area to zero.</a:t>
            </a:r>
          </a:p>
        </p:txBody>
      </p:sp>
    </p:spTree>
    <p:extLst>
      <p:ext uri="{BB962C8B-B14F-4D97-AF65-F5344CB8AC3E}">
        <p14:creationId xmlns:p14="http://schemas.microsoft.com/office/powerpoint/2010/main" val="4523337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26</a:t>
            </a:fld>
            <a:endParaRPr lang="en-US"/>
          </a:p>
        </p:txBody>
      </p:sp>
      <p:sp>
        <p:nvSpPr>
          <p:cNvPr id="2" name="Title 1"/>
          <p:cNvSpPr>
            <a:spLocks noGrp="1"/>
          </p:cNvSpPr>
          <p:nvPr>
            <p:ph type="title"/>
          </p:nvPr>
        </p:nvSpPr>
        <p:spPr>
          <a:xfrm>
            <a:off x="838200" y="365126"/>
            <a:ext cx="10515600" cy="379513"/>
          </a:xfrm>
        </p:spPr>
        <p:txBody>
          <a:bodyPr>
            <a:normAutofit fontScale="90000"/>
          </a:bodyPr>
          <a:lstStyle/>
          <a:p>
            <a:r>
              <a:rPr lang="en-US" dirty="0"/>
              <a:t>CROSSTAB &amp; CONVERT to Byte to reduce file size for Run 1.</a:t>
            </a:r>
          </a:p>
        </p:txBody>
      </p:sp>
    </p:spTree>
    <p:extLst>
      <p:ext uri="{BB962C8B-B14F-4D97-AF65-F5344CB8AC3E}">
        <p14:creationId xmlns:p14="http://schemas.microsoft.com/office/powerpoint/2010/main" val="23007483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27</a:t>
            </a:fld>
            <a:endParaRPr lang="en-US"/>
          </a:p>
        </p:txBody>
      </p:sp>
      <p:sp>
        <p:nvSpPr>
          <p:cNvPr id="2" name="Title 1"/>
          <p:cNvSpPr>
            <a:spLocks noGrp="1"/>
          </p:cNvSpPr>
          <p:nvPr>
            <p:ph type="title"/>
          </p:nvPr>
        </p:nvSpPr>
        <p:spPr>
          <a:xfrm>
            <a:off x="838200" y="365126"/>
            <a:ext cx="10515600" cy="379513"/>
          </a:xfrm>
        </p:spPr>
        <p:txBody>
          <a:bodyPr>
            <a:normAutofit fontScale="90000"/>
          </a:bodyPr>
          <a:lstStyle/>
          <a:p>
            <a:r>
              <a:rPr lang="en-US" dirty="0"/>
              <a:t>CROSSTAB &amp; CONVERT to byte to shrink file size for Run 2.</a:t>
            </a:r>
          </a:p>
        </p:txBody>
      </p:sp>
    </p:spTree>
    <p:extLst>
      <p:ext uri="{BB962C8B-B14F-4D97-AF65-F5344CB8AC3E}">
        <p14:creationId xmlns:p14="http://schemas.microsoft.com/office/powerpoint/2010/main" val="22162778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04752"/>
          </a:xfrm>
        </p:spPr>
        <p:txBody>
          <a:bodyPr>
            <a:noAutofit/>
          </a:bodyPr>
          <a:lstStyle/>
          <a:p>
            <a:r>
              <a:rPr lang="en-US" sz="3200" dirty="0"/>
              <a:t>Run 1 shows extrapolation without protection, i.e. the baseline.</a:t>
            </a:r>
            <a:br>
              <a:rPr lang="en-US" sz="3200" dirty="0"/>
            </a:br>
            <a:r>
              <a:rPr lang="en-US" sz="3200" dirty="0"/>
              <a:t>It might be clearer and easier to do a three-map crosstab with </a:t>
            </a:r>
            <a:br>
              <a:rPr lang="en-US" sz="3200" dirty="0"/>
            </a:br>
            <a:r>
              <a:rPr lang="en-US" sz="3200" dirty="0"/>
              <a:t>2010cover, 2040cover for run 1, and Boolean Protection.</a:t>
            </a:r>
          </a:p>
        </p:txBody>
      </p:sp>
      <p:pic>
        <p:nvPicPr>
          <p:cNvPr id="5" name="Content Placeholder 4"/>
          <p:cNvPicPr>
            <a:picLocks noGrp="1" noChangeAspect="1"/>
          </p:cNvPicPr>
          <p:nvPr>
            <p:ph idx="1"/>
          </p:nvPr>
        </p:nvPicPr>
        <p:blipFill>
          <a:blip r:embed="rId2"/>
          <a:stretch>
            <a:fillRect/>
          </a:stretch>
        </p:blipFill>
        <p:spPr>
          <a:xfrm>
            <a:off x="2694041" y="1304752"/>
            <a:ext cx="6996658" cy="5416721"/>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28</a:t>
            </a:fld>
            <a:endParaRPr lang="en-US"/>
          </a:p>
        </p:txBody>
      </p:sp>
    </p:spTree>
    <p:extLst>
      <p:ext uri="{BB962C8B-B14F-4D97-AF65-F5344CB8AC3E}">
        <p14:creationId xmlns:p14="http://schemas.microsoft.com/office/powerpoint/2010/main" val="2375503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50"/>
            <a:ext cx="12192000" cy="1284045"/>
          </a:xfrm>
        </p:spPr>
        <p:txBody>
          <a:bodyPr>
            <a:noAutofit/>
          </a:bodyPr>
          <a:lstStyle/>
          <a:p>
            <a:r>
              <a:rPr lang="en-US" sz="3200" dirty="0"/>
              <a:t>Run 2 shows extrapolation with protection and same quantity as run 1.</a:t>
            </a:r>
            <a:br>
              <a:rPr lang="en-US" sz="3200" dirty="0"/>
            </a:br>
            <a:r>
              <a:rPr lang="en-US" sz="3200" dirty="0"/>
              <a:t>It might be clearer and easier to do a three-map crosstab with 2010cover, 2040cover for run 2, and Boolean Protection</a:t>
            </a:r>
          </a:p>
        </p:txBody>
      </p:sp>
      <p:pic>
        <p:nvPicPr>
          <p:cNvPr id="5" name="Content Placeholder 4"/>
          <p:cNvPicPr>
            <a:picLocks noGrp="1" noChangeAspect="1"/>
          </p:cNvPicPr>
          <p:nvPr>
            <p:ph idx="1"/>
          </p:nvPr>
        </p:nvPicPr>
        <p:blipFill>
          <a:blip r:embed="rId2"/>
          <a:stretch>
            <a:fillRect/>
          </a:stretch>
        </p:blipFill>
        <p:spPr>
          <a:xfrm>
            <a:off x="2700534" y="1303295"/>
            <a:ext cx="7328371" cy="5418180"/>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29</a:t>
            </a:fld>
            <a:endParaRPr lang="en-US"/>
          </a:p>
        </p:txBody>
      </p:sp>
    </p:spTree>
    <p:extLst>
      <p:ext uri="{BB962C8B-B14F-4D97-AF65-F5344CB8AC3E}">
        <p14:creationId xmlns:p14="http://schemas.microsoft.com/office/powerpoint/2010/main" val="3942262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6523"/>
            <a:ext cx="12192000" cy="729052"/>
          </a:xfrm>
        </p:spPr>
        <p:txBody>
          <a:bodyPr>
            <a:noAutofit/>
          </a:bodyPr>
          <a:lstStyle/>
          <a:p>
            <a:pPr algn="ctr"/>
            <a:r>
              <a:rPr lang="en-US" sz="3200" b="1" dirty="0"/>
              <a:t>Steps to show effectiveness of forest protection to award carbon credits</a:t>
            </a:r>
          </a:p>
        </p:txBody>
      </p:sp>
      <p:sp>
        <p:nvSpPr>
          <p:cNvPr id="4" name="Slide Number Placeholder 3"/>
          <p:cNvSpPr>
            <a:spLocks noGrp="1"/>
          </p:cNvSpPr>
          <p:nvPr>
            <p:ph type="sldNum" sz="quarter" idx="12"/>
          </p:nvPr>
        </p:nvSpPr>
        <p:spPr/>
        <p:txBody>
          <a:bodyPr/>
          <a:lstStyle/>
          <a:p>
            <a:fld id="{D47C6A6E-F6BB-4697-B856-8A66036D8304}" type="slidenum">
              <a:rPr lang="en-US" smtClean="0"/>
              <a:t>3</a:t>
            </a:fld>
            <a:endParaRPr lang="en-US"/>
          </a:p>
        </p:txBody>
      </p:sp>
      <p:sp>
        <p:nvSpPr>
          <p:cNvPr id="3" name="TextBox 2">
            <a:extLst>
              <a:ext uri="{FF2B5EF4-FFF2-40B4-BE49-F238E27FC236}">
                <a16:creationId xmlns:a16="http://schemas.microsoft.com/office/drawing/2014/main" id="{211F0C02-292F-471B-9FBC-85C0B8A9533F}"/>
              </a:ext>
            </a:extLst>
          </p:cNvPr>
          <p:cNvSpPr txBox="1"/>
          <p:nvPr/>
        </p:nvSpPr>
        <p:spPr>
          <a:xfrm>
            <a:off x="0" y="806243"/>
            <a:ext cx="12192000" cy="5016758"/>
          </a:xfrm>
          <a:prstGeom prst="rect">
            <a:avLst/>
          </a:prstGeom>
          <a:noFill/>
        </p:spPr>
        <p:txBody>
          <a:bodyPr wrap="square" rtlCol="0">
            <a:spAutoFit/>
          </a:bodyPr>
          <a:lstStyle/>
          <a:p>
            <a:pPr marL="342900" indent="-342900">
              <a:buFont typeface="+mj-lt"/>
              <a:buAutoNum type="arabicPeriod"/>
            </a:pPr>
            <a:r>
              <a:rPr lang="en-US" sz="3200" dirty="0"/>
              <a:t>Demonstrate that your model extrapolates the baseline accurately.</a:t>
            </a:r>
          </a:p>
          <a:p>
            <a:pPr marL="342900" indent="-342900">
              <a:buFont typeface="+mj-lt"/>
              <a:buAutoNum type="arabicPeriod"/>
            </a:pPr>
            <a:r>
              <a:rPr lang="en-US" sz="3200" dirty="0"/>
              <a:t>Use a simulation model to extrapolate forest loss assuming no protection, which is called the baseline.</a:t>
            </a:r>
          </a:p>
          <a:p>
            <a:pPr marL="342900" indent="-342900">
              <a:buFont typeface="+mj-lt"/>
              <a:buAutoNum type="arabicPeriod"/>
            </a:pPr>
            <a:r>
              <a:rPr lang="en-US" sz="3200" dirty="0"/>
              <a:t>Protect part of the region from deforestation.</a:t>
            </a:r>
          </a:p>
          <a:p>
            <a:pPr marL="342900" indent="-342900">
              <a:buFont typeface="+mj-lt"/>
              <a:buAutoNum type="arabicPeriod"/>
            </a:pPr>
            <a:r>
              <a:rPr lang="en-US" sz="3200" dirty="0"/>
              <a:t>Wait six years, then award a carbon credit for forest persistence in the part of the protected region that the simulation extrapolated forest loss.</a:t>
            </a:r>
          </a:p>
          <a:p>
            <a:pPr marL="342900" indent="-342900">
              <a:buFont typeface="+mj-lt"/>
              <a:buAutoNum type="arabicPeriod"/>
            </a:pPr>
            <a:r>
              <a:rPr lang="en-US" sz="3200" dirty="0"/>
              <a:t>Delete from the carbon credit any leakage. Leakage occurs when the protection inspires people to deforest elsewhere, thus negating the effectiveness of the protection.</a:t>
            </a:r>
          </a:p>
        </p:txBody>
      </p:sp>
    </p:spTree>
    <p:extLst>
      <p:ext uri="{BB962C8B-B14F-4D97-AF65-F5344CB8AC3E}">
        <p14:creationId xmlns:p14="http://schemas.microsoft.com/office/powerpoint/2010/main" val="19017961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6"/>
            <a:ext cx="12192000" cy="940929"/>
          </a:xfrm>
        </p:spPr>
        <p:txBody>
          <a:bodyPr>
            <a:normAutofit fontScale="90000"/>
          </a:bodyPr>
          <a:lstStyle/>
          <a:p>
            <a:r>
              <a:rPr lang="en-US" dirty="0"/>
              <a:t>CROSSTAB </a:t>
            </a:r>
            <a:r>
              <a:rPr lang="en-US" b="1" dirty="0"/>
              <a:t>2005 Cover | run1 | run 2 </a:t>
            </a:r>
            <a:r>
              <a:rPr lang="en-US" dirty="0"/>
              <a:t>compares runs where 1 means forest and 2 means non-forest</a:t>
            </a:r>
          </a:p>
        </p:txBody>
      </p:sp>
      <p:pic>
        <p:nvPicPr>
          <p:cNvPr id="5" name="Content Placeholder 4"/>
          <p:cNvPicPr>
            <a:picLocks noGrp="1" noChangeAspect="1"/>
          </p:cNvPicPr>
          <p:nvPr>
            <p:ph idx="1"/>
          </p:nvPr>
        </p:nvPicPr>
        <p:blipFill>
          <a:blip r:embed="rId2"/>
          <a:stretch>
            <a:fillRect/>
          </a:stretch>
        </p:blipFill>
        <p:spPr>
          <a:xfrm>
            <a:off x="2693954" y="1306055"/>
            <a:ext cx="6518874" cy="5415420"/>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30</a:t>
            </a:fld>
            <a:endParaRPr lang="en-US"/>
          </a:p>
        </p:txBody>
      </p:sp>
    </p:spTree>
    <p:extLst>
      <p:ext uri="{BB962C8B-B14F-4D97-AF65-F5344CB8AC3E}">
        <p14:creationId xmlns:p14="http://schemas.microsoft.com/office/powerpoint/2010/main" val="3611095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Run 3 for validation without REDD checked</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31</a:t>
            </a:fld>
            <a:endParaRPr lang="en-US"/>
          </a:p>
        </p:txBody>
      </p:sp>
    </p:spTree>
    <p:extLst>
      <p:ext uri="{BB962C8B-B14F-4D97-AF65-F5344CB8AC3E}">
        <p14:creationId xmlns:p14="http://schemas.microsoft.com/office/powerpoint/2010/main" val="40929738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Run 3</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32</a:t>
            </a:fld>
            <a:endParaRPr lang="en-US"/>
          </a:p>
        </p:txBody>
      </p:sp>
    </p:spTree>
    <p:extLst>
      <p:ext uri="{BB962C8B-B14F-4D97-AF65-F5344CB8AC3E}">
        <p14:creationId xmlns:p14="http://schemas.microsoft.com/office/powerpoint/2010/main" val="35408383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Run 3</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33</a:t>
            </a:fld>
            <a:endParaRPr lang="en-US"/>
          </a:p>
        </p:txBody>
      </p:sp>
    </p:spTree>
    <p:extLst>
      <p:ext uri="{BB962C8B-B14F-4D97-AF65-F5344CB8AC3E}">
        <p14:creationId xmlns:p14="http://schemas.microsoft.com/office/powerpoint/2010/main" val="21667057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Run 3</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34</a:t>
            </a:fld>
            <a:endParaRPr lang="en-US"/>
          </a:p>
        </p:txBody>
      </p:sp>
    </p:spTree>
    <p:extLst>
      <p:ext uri="{BB962C8B-B14F-4D97-AF65-F5344CB8AC3E}">
        <p14:creationId xmlns:p14="http://schemas.microsoft.com/office/powerpoint/2010/main" val="23720120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35</a:t>
            </a:fld>
            <a:endParaRPr lang="en-US"/>
          </a:p>
        </p:txBody>
      </p:sp>
      <p:sp>
        <p:nvSpPr>
          <p:cNvPr id="2" name="Title 1"/>
          <p:cNvSpPr>
            <a:spLocks noGrp="1"/>
          </p:cNvSpPr>
          <p:nvPr>
            <p:ph type="title"/>
          </p:nvPr>
        </p:nvSpPr>
        <p:spPr>
          <a:xfrm>
            <a:off x="838200" y="365126"/>
            <a:ext cx="10515600" cy="379513"/>
          </a:xfrm>
        </p:spPr>
        <p:txBody>
          <a:bodyPr>
            <a:normAutofit fontScale="90000"/>
          </a:bodyPr>
          <a:lstStyle/>
          <a:p>
            <a:r>
              <a:rPr lang="en-US" dirty="0"/>
              <a:t>Run 3 extrapolates to 2013 because we have a map at 2013, which we can use for validation. </a:t>
            </a:r>
          </a:p>
        </p:txBody>
      </p:sp>
    </p:spTree>
    <p:extLst>
      <p:ext uri="{BB962C8B-B14F-4D97-AF65-F5344CB8AC3E}">
        <p14:creationId xmlns:p14="http://schemas.microsoft.com/office/powerpoint/2010/main" val="4208535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36</a:t>
            </a:fld>
            <a:endParaRPr lang="en-US"/>
          </a:p>
        </p:txBody>
      </p:sp>
      <p:sp>
        <p:nvSpPr>
          <p:cNvPr id="2" name="Title 1"/>
          <p:cNvSpPr>
            <a:spLocks noGrp="1"/>
          </p:cNvSpPr>
          <p:nvPr>
            <p:ph type="title"/>
          </p:nvPr>
        </p:nvSpPr>
        <p:spPr>
          <a:xfrm>
            <a:off x="838200" y="365126"/>
            <a:ext cx="10515600" cy="379513"/>
          </a:xfrm>
        </p:spPr>
        <p:txBody>
          <a:bodyPr>
            <a:normAutofit fontScale="90000"/>
          </a:bodyPr>
          <a:lstStyle/>
          <a:p>
            <a:r>
              <a:rPr lang="en-US" dirty="0"/>
              <a:t>Validation of Run 3. You are better off using CROSSTAB to show and compute Figure of Merit.</a:t>
            </a:r>
          </a:p>
        </p:txBody>
      </p:sp>
    </p:spTree>
    <p:extLst>
      <p:ext uri="{BB962C8B-B14F-4D97-AF65-F5344CB8AC3E}">
        <p14:creationId xmlns:p14="http://schemas.microsoft.com/office/powerpoint/2010/main" val="2520368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Voluntary Carbon Standard uses FOM</a:t>
            </a:r>
          </a:p>
        </p:txBody>
      </p:sp>
      <p:sp>
        <p:nvSpPr>
          <p:cNvPr id="3" name="Content Placeholder 2"/>
          <p:cNvSpPr>
            <a:spLocks noGrp="1"/>
          </p:cNvSpPr>
          <p:nvPr>
            <p:ph idx="1"/>
          </p:nvPr>
        </p:nvSpPr>
        <p:spPr>
          <a:xfrm>
            <a:off x="838200" y="1363614"/>
            <a:ext cx="10515600" cy="5494386"/>
          </a:xfrm>
        </p:spPr>
        <p:txBody>
          <a:bodyPr>
            <a:noAutofit/>
          </a:bodyPr>
          <a:lstStyle/>
          <a:p>
            <a:pPr marL="0" indent="0">
              <a:buNone/>
            </a:pPr>
            <a:r>
              <a:rPr lang="en-US" sz="3600" dirty="0"/>
              <a:t>Does the Figure of Merit (FOM) allow you to know whether the simulated change is greater or less than the reference change?</a:t>
            </a:r>
          </a:p>
          <a:p>
            <a:pPr marL="0" indent="0">
              <a:buNone/>
            </a:pPr>
            <a:endParaRPr lang="en-US" sz="3600" dirty="0"/>
          </a:p>
          <a:p>
            <a:pPr marL="0" indent="0">
              <a:buNone/>
            </a:pPr>
            <a:r>
              <a:rPr lang="en-US" sz="3600" dirty="0"/>
              <a:t>Figure of Merit = Hits / (Misses + Hits + False Alarms)</a:t>
            </a:r>
            <a:br>
              <a:rPr lang="en-US" sz="3600" dirty="0"/>
            </a:br>
            <a:endParaRPr lang="en-US" sz="3600" dirty="0"/>
          </a:p>
        </p:txBody>
      </p:sp>
      <p:sp>
        <p:nvSpPr>
          <p:cNvPr id="4" name="Slide Number Placeholder 3"/>
          <p:cNvSpPr>
            <a:spLocks noGrp="1"/>
          </p:cNvSpPr>
          <p:nvPr>
            <p:ph type="sldNum" sz="quarter" idx="12"/>
          </p:nvPr>
        </p:nvSpPr>
        <p:spPr/>
        <p:txBody>
          <a:bodyPr/>
          <a:lstStyle/>
          <a:p>
            <a:fld id="{D47C6A6E-F6BB-4697-B856-8A66036D8304}" type="slidenum">
              <a:rPr lang="en-US" smtClean="0"/>
              <a:t>37</a:t>
            </a:fld>
            <a:endParaRPr lang="en-US" dirty="0"/>
          </a:p>
        </p:txBody>
      </p:sp>
    </p:spTree>
    <p:extLst>
      <p:ext uri="{BB962C8B-B14F-4D97-AF65-F5344CB8AC3E}">
        <p14:creationId xmlns:p14="http://schemas.microsoft.com/office/powerpoint/2010/main" val="2080199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Figure of Merit = Hits / (Misses + Hits + False Alarms)</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37534"/>
          <a:stretch/>
        </p:blipFill>
        <p:spPr bwMode="auto">
          <a:xfrm>
            <a:off x="443347" y="1273999"/>
            <a:ext cx="11416142" cy="5182471"/>
          </a:xfrm>
          <a:prstGeom prst="rect">
            <a:avLst/>
          </a:prstGeom>
          <a:noFill/>
          <a:ln>
            <a:noFill/>
          </a:ln>
          <a:extLst>
            <a:ext uri="{53640926-AAD7-44D8-BBD7-CCE9431645EC}">
              <a14:shadowObscured xmlns:a14="http://schemas.microsoft.com/office/drawing/2010/main"/>
            </a:ext>
          </a:extLst>
        </p:spPr>
      </p:pic>
      <p:sp>
        <p:nvSpPr>
          <p:cNvPr id="5" name="Slide Number Placeholder 4"/>
          <p:cNvSpPr>
            <a:spLocks noGrp="1"/>
          </p:cNvSpPr>
          <p:nvPr>
            <p:ph type="sldNum" sz="quarter" idx="12"/>
          </p:nvPr>
        </p:nvSpPr>
        <p:spPr/>
        <p:txBody>
          <a:bodyPr/>
          <a:lstStyle/>
          <a:p>
            <a:fld id="{9C7DD194-1BE0-4FA1-9567-3969984C5D16}" type="slidenum">
              <a:rPr lang="en-US" smtClean="0"/>
              <a:t>38</a:t>
            </a:fld>
            <a:endParaRPr lang="en-US"/>
          </a:p>
        </p:txBody>
      </p:sp>
    </p:spTree>
    <p:extLst>
      <p:ext uri="{BB962C8B-B14F-4D97-AF65-F5344CB8AC3E}">
        <p14:creationId xmlns:p14="http://schemas.microsoft.com/office/powerpoint/2010/main" val="3793573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6770"/>
            <a:ext cx="10515600" cy="1325563"/>
          </a:xfrm>
        </p:spPr>
        <p:txBody>
          <a:bodyPr/>
          <a:lstStyle/>
          <a:p>
            <a:r>
              <a:rPr lang="en-US" dirty="0"/>
              <a:t>The Voluntary Carbon Standard rule specifies:</a:t>
            </a:r>
          </a:p>
        </p:txBody>
      </p:sp>
      <p:sp>
        <p:nvSpPr>
          <p:cNvPr id="3" name="Content Placeholder 2"/>
          <p:cNvSpPr>
            <a:spLocks noGrp="1"/>
          </p:cNvSpPr>
          <p:nvPr>
            <p:ph idx="1"/>
          </p:nvPr>
        </p:nvSpPr>
        <p:spPr>
          <a:xfrm>
            <a:off x="0" y="1182757"/>
            <a:ext cx="12192000" cy="5675243"/>
          </a:xfrm>
        </p:spPr>
        <p:txBody>
          <a:bodyPr>
            <a:noAutofit/>
          </a:bodyPr>
          <a:lstStyle/>
          <a:p>
            <a:pPr marL="0" indent="0">
              <a:buNone/>
            </a:pPr>
            <a:r>
              <a:rPr lang="en-US" sz="3200" dirty="0"/>
              <a:t>“The minimum threshold for the best fit as measured by the Figure of Merit (FOM) shall be defined by the net observed change in the reference region for the calibration period of the model. Net observed change shall be calculated as the total area of change being modeled in reference region during the calibration period as percentage of the total area of the reference region. The FOM value shall be at least equivalent to this value.” </a:t>
            </a:r>
          </a:p>
          <a:p>
            <a:pPr marL="0" indent="0">
              <a:buNone/>
            </a:pPr>
            <a:r>
              <a:rPr lang="en-US" sz="3200" dirty="0"/>
              <a:t>Figure of Merit = FOM = Hits / (Misses + Hits + False Alarms)</a:t>
            </a:r>
          </a:p>
          <a:p>
            <a:pPr marL="0" indent="0">
              <a:buNone/>
            </a:pPr>
            <a:endParaRPr lang="en-US" sz="3200" dirty="0"/>
          </a:p>
          <a:p>
            <a:pPr marL="0" indent="0">
              <a:buNone/>
            </a:pPr>
            <a:r>
              <a:rPr lang="en-US" sz="3200" dirty="0"/>
              <a:t>The simulation model qualifies when </a:t>
            </a:r>
          </a:p>
          <a:p>
            <a:pPr marL="0" indent="0">
              <a:buNone/>
            </a:pPr>
            <a:r>
              <a:rPr lang="en-US" sz="3200" dirty="0"/>
              <a:t>Figure of Merit &gt; |Forest Loss during calibration|/Forest Start Size</a:t>
            </a:r>
            <a:br>
              <a:rPr lang="en-US" sz="3200" dirty="0"/>
            </a:br>
            <a:endParaRPr lang="en-US" sz="3200" dirty="0"/>
          </a:p>
        </p:txBody>
      </p:sp>
      <p:sp>
        <p:nvSpPr>
          <p:cNvPr id="4" name="Slide Number Placeholder 3"/>
          <p:cNvSpPr>
            <a:spLocks noGrp="1"/>
          </p:cNvSpPr>
          <p:nvPr>
            <p:ph type="sldNum" sz="quarter" idx="12"/>
          </p:nvPr>
        </p:nvSpPr>
        <p:spPr/>
        <p:txBody>
          <a:bodyPr/>
          <a:lstStyle/>
          <a:p>
            <a:fld id="{D47C6A6E-F6BB-4697-B856-8A66036D8304}" type="slidenum">
              <a:rPr lang="en-US" smtClean="0"/>
              <a:t>4</a:t>
            </a:fld>
            <a:endParaRPr lang="en-US" dirty="0"/>
          </a:p>
        </p:txBody>
      </p:sp>
    </p:spTree>
    <p:extLst>
      <p:ext uri="{BB962C8B-B14F-4D97-AF65-F5344CB8AC3E}">
        <p14:creationId xmlns:p14="http://schemas.microsoft.com/office/powerpoint/2010/main" val="4010902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0372"/>
            <a:ext cx="12192000" cy="991202"/>
          </a:xfrm>
        </p:spPr>
        <p:txBody>
          <a:bodyPr>
            <a:noAutofit/>
          </a:bodyPr>
          <a:lstStyle/>
          <a:p>
            <a:r>
              <a:rPr lang="en-US" sz="2800" dirty="0"/>
              <a:t>Max Wright works for Conservation International, which sees REDD+ as an opportunity to conserve biodiversity</a:t>
            </a:r>
            <a:br>
              <a:rPr lang="en-US" sz="2800" dirty="0"/>
            </a:br>
            <a:r>
              <a:rPr lang="en-US" sz="2800" dirty="0">
                <a:hlinkClick r:id="rId2"/>
              </a:rPr>
              <a:t>https://www.conservation.org/experts-list/max-wright</a:t>
            </a:r>
            <a:br>
              <a:rPr lang="en-US" sz="2800" dirty="0"/>
            </a:br>
            <a:endParaRPr lang="en-US" sz="2800" dirty="0"/>
          </a:p>
        </p:txBody>
      </p:sp>
      <p:sp>
        <p:nvSpPr>
          <p:cNvPr id="3" name="Content Placeholder 2"/>
          <p:cNvSpPr>
            <a:spLocks noGrp="1"/>
          </p:cNvSpPr>
          <p:nvPr>
            <p:ph idx="1"/>
          </p:nvPr>
        </p:nvSpPr>
        <p:spPr>
          <a:xfrm>
            <a:off x="1203158" y="1100456"/>
            <a:ext cx="10150642" cy="5757544"/>
          </a:xfrm>
        </p:spPr>
        <p:txBody>
          <a:bodyPr/>
          <a:lstStyle/>
          <a:p>
            <a:pPr marL="0" indent="0">
              <a:buNone/>
            </a:pPr>
            <a:r>
              <a:rPr lang="en-US" sz="1800" dirty="0">
                <a:hlinkClick r:id="rId3"/>
              </a:rPr>
              <a:t>https://www.conservation.org/blog/these-7-maps-shed-light-on-most-crucial-areas-of-amazon-rainforest</a:t>
            </a:r>
            <a:endParaRPr lang="en-US" sz="1800" dirty="0"/>
          </a:p>
        </p:txBody>
      </p:sp>
      <p:sp>
        <p:nvSpPr>
          <p:cNvPr id="6" name="Slide Number Placeholder 5"/>
          <p:cNvSpPr>
            <a:spLocks noGrp="1"/>
          </p:cNvSpPr>
          <p:nvPr>
            <p:ph type="sldNum" sz="quarter" idx="12"/>
          </p:nvPr>
        </p:nvSpPr>
        <p:spPr/>
        <p:txBody>
          <a:bodyPr/>
          <a:lstStyle/>
          <a:p>
            <a:fld id="{D47C6A6E-F6BB-4697-B856-8A66036D8304}" type="slidenum">
              <a:rPr lang="en-US" smtClean="0"/>
              <a:t>5</a:t>
            </a:fld>
            <a:endParaRPr lang="en-US" dirty="0"/>
          </a:p>
        </p:txBody>
      </p:sp>
      <p:pic>
        <p:nvPicPr>
          <p:cNvPr id="4" name="Picture 3"/>
          <p:cNvPicPr>
            <a:picLocks noChangeAspect="1"/>
          </p:cNvPicPr>
          <p:nvPr/>
        </p:nvPicPr>
        <p:blipFill>
          <a:blip r:embed="rId4"/>
          <a:stretch>
            <a:fillRect/>
          </a:stretch>
        </p:blipFill>
        <p:spPr>
          <a:xfrm>
            <a:off x="1357964" y="1635343"/>
            <a:ext cx="9024901" cy="5076507"/>
          </a:xfrm>
          <a:prstGeom prst="rect">
            <a:avLst/>
          </a:prstGeom>
        </p:spPr>
      </p:pic>
    </p:spTree>
    <p:extLst>
      <p:ext uri="{BB962C8B-B14F-4D97-AF65-F5344CB8AC3E}">
        <p14:creationId xmlns:p14="http://schemas.microsoft.com/office/powerpoint/2010/main" val="1447121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61000" y="136525"/>
            <a:ext cx="6548120" cy="6219825"/>
          </a:xfrm>
        </p:spPr>
        <p:txBody>
          <a:bodyPr>
            <a:normAutofit/>
          </a:bodyPr>
          <a:lstStyle/>
          <a:p>
            <a:r>
              <a:rPr lang="en-US" dirty="0"/>
              <a:t>Reducing Emissions from Deforestation and Forest Degradation (REDD)</a:t>
            </a:r>
            <a:br>
              <a:rPr lang="en-US" dirty="0"/>
            </a:br>
            <a:br>
              <a:rPr lang="en-US" dirty="0"/>
            </a:br>
            <a:r>
              <a:rPr lang="en-US" sz="3100" dirty="0"/>
              <a:t>Madagascar data are from Max Wright at Conservation International</a:t>
            </a:r>
            <a:br>
              <a:rPr lang="en-US" sz="3100" dirty="0"/>
            </a:br>
            <a:br>
              <a:rPr lang="en-US" sz="3100" dirty="0"/>
            </a:br>
            <a:r>
              <a:rPr lang="en-US" sz="3100" dirty="0"/>
              <a:t>This is a collaboration with Professor Florencia Sangermano</a:t>
            </a:r>
            <a:br>
              <a:rPr lang="en-US" sz="3100" dirty="0"/>
            </a:br>
            <a:br>
              <a:rPr lang="en-US" sz="3100" dirty="0"/>
            </a:br>
            <a:r>
              <a:rPr lang="en-US" sz="3100" dirty="0"/>
              <a:t>Project area is the protected area.</a:t>
            </a:r>
          </a:p>
        </p:txBody>
      </p:sp>
      <p:sp>
        <p:nvSpPr>
          <p:cNvPr id="4" name="Slide Number Placeholder 3"/>
          <p:cNvSpPr>
            <a:spLocks noGrp="1"/>
          </p:cNvSpPr>
          <p:nvPr>
            <p:ph type="sldNum" sz="quarter" idx="12"/>
          </p:nvPr>
        </p:nvSpPr>
        <p:spPr/>
        <p:txBody>
          <a:bodyPr/>
          <a:lstStyle/>
          <a:p>
            <a:fld id="{D47C6A6E-F6BB-4697-B856-8A66036D8304}" type="slidenum">
              <a:rPr lang="en-US" smtClean="0"/>
              <a:t>6</a:t>
            </a:fld>
            <a:endParaRPr lang="en-US"/>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 y="0"/>
            <a:ext cx="5049671" cy="6858000"/>
          </a:xfrm>
          <a:prstGeom prst="rect">
            <a:avLst/>
          </a:prstGeom>
        </p:spPr>
      </p:pic>
    </p:spTree>
    <p:extLst>
      <p:ext uri="{BB962C8B-B14F-4D97-AF65-F5344CB8AC3E}">
        <p14:creationId xmlns:p14="http://schemas.microsoft.com/office/powerpoint/2010/main" val="14364876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Assignment 8</a:t>
            </a:r>
          </a:p>
        </p:txBody>
      </p:sp>
      <p:sp>
        <p:nvSpPr>
          <p:cNvPr id="3" name="Content Placeholder 2"/>
          <p:cNvSpPr>
            <a:spLocks noGrp="1"/>
          </p:cNvSpPr>
          <p:nvPr>
            <p:ph idx="1"/>
          </p:nvPr>
        </p:nvSpPr>
        <p:spPr>
          <a:xfrm>
            <a:off x="0" y="866274"/>
            <a:ext cx="12192000" cy="5991726"/>
          </a:xfrm>
        </p:spPr>
        <p:txBody>
          <a:bodyPr>
            <a:normAutofit fontScale="77500" lnSpcReduction="20000"/>
          </a:bodyPr>
          <a:lstStyle/>
          <a:p>
            <a:pPr marL="0" indent="0">
              <a:buNone/>
            </a:pPr>
            <a:r>
              <a:rPr lang="en-US" dirty="0"/>
              <a:t>Download redd2.zip </a:t>
            </a:r>
            <a:r>
              <a:rPr lang="en-US"/>
              <a:t>from Canvas. </a:t>
            </a:r>
            <a:r>
              <a:rPr lang="en-US" dirty="0"/>
              <a:t>Use RECLASS to make the following three maps where 1=Forest and 2=Non-Forest for 2005cover, 2010cover, and 2013cover. Create a distance from non-forest at 2005 where the forest at 2005 has positive distances. Make a constraint map where Project is 0 and else is 1. </a:t>
            </a:r>
          </a:p>
          <a:p>
            <a:pPr marL="0" indent="0">
              <a:buNone/>
            </a:pPr>
            <a:r>
              <a:rPr lang="en-US" dirty="0"/>
              <a:t>Perform three simulations where calibration interval is 2005-2010. Use distance to 2005 Forest edge as a static variable for all runs. Use MLP to create the transition potential maps. </a:t>
            </a:r>
          </a:p>
          <a:p>
            <a:pPr marL="0" indent="0">
              <a:buNone/>
            </a:pPr>
            <a:r>
              <a:rPr lang="en-US" dirty="0"/>
              <a:t>Include five slides. Slide 1 is a title slide. Slide 2 presents the baseline simulation in a manner that distinguishes deforestation inside project from deforestation outside project. Slide 3 presents the constrained simulation. Slide 4 compares the baseline simulation to the project simulation. Slide 5 shows and explains the third simulation in terms of the figure of merit during validation and the proportion of forest loss during calibration. </a:t>
            </a:r>
          </a:p>
          <a:p>
            <a:pPr marL="0" indent="0">
              <a:buNone/>
            </a:pPr>
            <a:r>
              <a:rPr lang="en-US" dirty="0"/>
              <a:t>The first two simulations extrapolate to the year 2040 using the same transition potential map. The first simulation is the baseline simulation that uses no constraints. The second simulation is a constrained simulation that prevents deforestation in the project area. Use CROSSTAB for your slide 4 to compare the two simulations, labeling each combination appropriately in terms of REDD, specifically Forest Persistence, Avoided Deforestation, Possible Leakage, and Forest Loss Both Scenarios, and Non-Forest at 2005.</a:t>
            </a:r>
          </a:p>
          <a:p>
            <a:pPr marL="0" indent="0">
              <a:buNone/>
            </a:pPr>
            <a:r>
              <a:rPr lang="en-US" dirty="0"/>
              <a:t>The third simulation extrapolates to the year 2013. Show a validation map. Report the number of Misses, Hits, False Alarms, then compute the figure of merit. Compare the value of the figure of merit to the proportion of forest loss during the calibration interval. State whether the model qualifies for a REDD project according to the VCS standard. If the project does not qualify, then state your options for modifying the procedure to make the model to qualify.</a:t>
            </a:r>
          </a:p>
        </p:txBody>
      </p:sp>
      <p:sp>
        <p:nvSpPr>
          <p:cNvPr id="4" name="Slide Number Placeholder 3"/>
          <p:cNvSpPr>
            <a:spLocks noGrp="1"/>
          </p:cNvSpPr>
          <p:nvPr>
            <p:ph type="sldNum" sz="quarter" idx="12"/>
          </p:nvPr>
        </p:nvSpPr>
        <p:spPr/>
        <p:txBody>
          <a:bodyPr/>
          <a:lstStyle/>
          <a:p>
            <a:fld id="{D47C6A6E-F6BB-4697-B856-8A66036D8304}" type="slidenum">
              <a:rPr lang="en-US" smtClean="0"/>
              <a:t>7</a:t>
            </a:fld>
            <a:endParaRPr lang="en-US"/>
          </a:p>
        </p:txBody>
      </p:sp>
    </p:spTree>
    <p:extLst>
      <p:ext uri="{BB962C8B-B14F-4D97-AF65-F5344CB8AC3E}">
        <p14:creationId xmlns:p14="http://schemas.microsoft.com/office/powerpoint/2010/main" val="2157794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a:spLocks noGrp="1"/>
          </p:cNvSpPr>
          <p:nvPr>
            <p:ph type="subTitle" idx="1"/>
          </p:nvPr>
        </p:nvSpPr>
        <p:spPr>
          <a:xfrm>
            <a:off x="0" y="0"/>
            <a:ext cx="12192000" cy="6858000"/>
          </a:xfrm>
          <a:prstGeom prst="rect">
            <a:avLst/>
          </a:prstGeom>
        </p:spPr>
        <p:txBody>
          <a:bodyPr spcFirstLastPara="1" wrap="square" lIns="121900" tIns="121900" rIns="121900" bIns="121900" anchor="t" anchorCtr="0">
            <a:normAutofit/>
          </a:bodyPr>
          <a:lstStyle/>
          <a:p>
            <a:pPr marL="609585" indent="0"/>
            <a:r>
              <a:rPr lang="en" sz="1867" b="1" dirty="0">
                <a:solidFill>
                  <a:schemeClr val="accent2"/>
                </a:solidFill>
              </a:rPr>
              <a:t>Rubrics for assignment 8 </a:t>
            </a:r>
            <a:endParaRPr sz="1867" b="1" dirty="0">
              <a:solidFill>
                <a:schemeClr val="accent2"/>
              </a:solidFill>
            </a:endParaRPr>
          </a:p>
          <a:p>
            <a:pPr marL="609585" indent="0"/>
            <a:endParaRPr sz="1867" b="1" dirty="0">
              <a:solidFill>
                <a:schemeClr val="accent2"/>
              </a:solidFill>
            </a:endParaRPr>
          </a:p>
          <a:p>
            <a:pPr marL="387341" indent="-378875" algn="just">
              <a:buSzPct val="100000"/>
              <a:buAutoNum type="arabicPeriod"/>
            </a:pPr>
            <a:r>
              <a:rPr lang="en" sz="1600" b="1" dirty="0">
                <a:solidFill>
                  <a:schemeClr val="accent2"/>
                </a:solidFill>
              </a:rPr>
              <a:t>Submit exactly one slide </a:t>
            </a:r>
            <a:r>
              <a:rPr lang="en" sz="1600" b="1" dirty="0">
                <a:solidFill>
                  <a:schemeClr val="dk1"/>
                </a:solidFill>
              </a:rPr>
              <a:t>with your name(s).</a:t>
            </a:r>
            <a:r>
              <a:rPr lang="en" sz="1600" b="1" dirty="0"/>
              <a:t> </a:t>
            </a:r>
            <a:r>
              <a:rPr lang="en" sz="1600" b="1" dirty="0">
                <a:solidFill>
                  <a:srgbClr val="FF0000"/>
                </a:solidFill>
              </a:rPr>
              <a:t>5 points</a:t>
            </a:r>
            <a:endParaRPr lang="en" sz="1600" b="1" dirty="0"/>
          </a:p>
          <a:p>
            <a:pPr marL="304792" indent="-238754" algn="just">
              <a:buSzPct val="100000"/>
              <a:buAutoNum type="arabicPeriod"/>
            </a:pPr>
            <a:endParaRPr lang="en" sz="2000" b="1" dirty="0"/>
          </a:p>
          <a:p>
            <a:pPr marL="325959" indent="-325959" algn="just">
              <a:buClr>
                <a:schemeClr val="dk1"/>
              </a:buClr>
              <a:buSzPct val="100000"/>
              <a:buAutoNum type="arabicPeriod"/>
            </a:pPr>
            <a:r>
              <a:rPr lang="en" sz="1600" b="1" dirty="0">
                <a:solidFill>
                  <a:schemeClr val="dk1"/>
                </a:solidFill>
              </a:rPr>
              <a:t>Submit exactly one slide that </a:t>
            </a:r>
            <a:r>
              <a:rPr lang="en-US" sz="1600" b="1" dirty="0">
                <a:solidFill>
                  <a:schemeClr val="dk1"/>
                </a:solidFill>
              </a:rPr>
              <a:t>shows baseline simulation in a manner that distinguishes deforestation inside project from deforestation outside project.</a:t>
            </a:r>
            <a:r>
              <a:rPr lang="en" sz="1600" b="1" dirty="0">
                <a:solidFill>
                  <a:srgbClr val="FF0000"/>
                </a:solidFill>
              </a:rPr>
              <a:t> 20 points</a:t>
            </a:r>
            <a:endParaRPr lang="en-US" sz="1600" b="1" dirty="0">
              <a:solidFill>
                <a:schemeClr val="dk1"/>
              </a:solidFill>
            </a:endParaRPr>
          </a:p>
          <a:p>
            <a:pPr marL="935543" lvl="1" indent="-325959" algn="just">
              <a:buClr>
                <a:schemeClr val="dk1"/>
              </a:buClr>
              <a:buSzPct val="100000"/>
              <a:buFont typeface="+mj-lt"/>
              <a:buAutoNum type="alphaLcParenR"/>
            </a:pPr>
            <a:endParaRPr lang="en-US" sz="133" dirty="0">
              <a:solidFill>
                <a:schemeClr val="accent2"/>
              </a:solidFill>
            </a:endParaRPr>
          </a:p>
          <a:p>
            <a:pPr marL="325959" indent="-325959" algn="just">
              <a:buClr>
                <a:schemeClr val="dk1"/>
              </a:buClr>
              <a:buSzPct val="100000"/>
              <a:buAutoNum type="arabicPeriod"/>
            </a:pPr>
            <a:endParaRPr lang="en-US" sz="1733" b="1" dirty="0">
              <a:solidFill>
                <a:schemeClr val="accent2"/>
              </a:solidFill>
            </a:endParaRPr>
          </a:p>
          <a:p>
            <a:pPr marL="325959" indent="-325959" algn="just">
              <a:buClr>
                <a:schemeClr val="dk1"/>
              </a:buClr>
              <a:buSzPct val="100000"/>
              <a:buAutoNum type="arabicPeriod"/>
            </a:pPr>
            <a:r>
              <a:rPr lang="en" sz="1600" b="1" dirty="0">
                <a:solidFill>
                  <a:schemeClr val="accent2"/>
                </a:solidFill>
              </a:rPr>
              <a:t>Submit exactly one slide which includes constrained simulation. </a:t>
            </a:r>
            <a:r>
              <a:rPr lang="en" sz="1600" b="1" dirty="0">
                <a:solidFill>
                  <a:srgbClr val="FF0000"/>
                </a:solidFill>
              </a:rPr>
              <a:t>15 points</a:t>
            </a:r>
          </a:p>
          <a:p>
            <a:pPr marL="609585" lvl="1" indent="0" algn="just">
              <a:buClr>
                <a:schemeClr val="dk1"/>
              </a:buClr>
              <a:buSzPct val="100000"/>
            </a:pPr>
            <a:endParaRPr lang="en" sz="1600" dirty="0">
              <a:solidFill>
                <a:schemeClr val="tx1"/>
              </a:solidFill>
            </a:endParaRPr>
          </a:p>
          <a:p>
            <a:pPr marL="325959" indent="-325959" algn="just">
              <a:buClr>
                <a:schemeClr val="dk1"/>
              </a:buClr>
              <a:buSzPct val="100000"/>
              <a:buAutoNum type="arabicPeriod"/>
            </a:pPr>
            <a:endParaRPr lang="en" sz="667" b="1" dirty="0">
              <a:solidFill>
                <a:srgbClr val="FF0000"/>
              </a:solidFill>
            </a:endParaRPr>
          </a:p>
          <a:p>
            <a:pPr marL="325959" indent="-325959" algn="just">
              <a:buClr>
                <a:schemeClr val="dk1"/>
              </a:buClr>
              <a:buSzPct val="100000"/>
              <a:buAutoNum type="arabicPeriod"/>
            </a:pPr>
            <a:r>
              <a:rPr lang="en" sz="1600" b="1" dirty="0">
                <a:solidFill>
                  <a:schemeClr val="accent2"/>
                </a:solidFill>
              </a:rPr>
              <a:t>Submit exactly one slide which includes following bullets:  </a:t>
            </a:r>
            <a:r>
              <a:rPr lang="en" sz="1600" b="1" dirty="0">
                <a:solidFill>
                  <a:srgbClr val="FF0000"/>
                </a:solidFill>
              </a:rPr>
              <a:t>30 point</a:t>
            </a:r>
          </a:p>
          <a:p>
            <a:pPr marL="914377" lvl="1" indent="-304792" algn="just">
              <a:buClr>
                <a:schemeClr val="dk1"/>
              </a:buClr>
              <a:buSzPct val="100000"/>
              <a:buAutoNum type="alphaLcParenR"/>
            </a:pPr>
            <a:r>
              <a:rPr lang="en" sz="1600" dirty="0">
                <a:solidFill>
                  <a:schemeClr val="tx1"/>
                </a:solidFill>
              </a:rPr>
              <a:t>Map that shows comparison between baseline simulation with the project simulation. </a:t>
            </a:r>
            <a:r>
              <a:rPr lang="en" sz="1600" dirty="0">
                <a:solidFill>
                  <a:srgbClr val="FF0000"/>
                </a:solidFill>
              </a:rPr>
              <a:t>20</a:t>
            </a:r>
            <a:r>
              <a:rPr lang="en-US" sz="1600" dirty="0">
                <a:solidFill>
                  <a:srgbClr val="FF0000"/>
                </a:solidFill>
              </a:rPr>
              <a:t> points</a:t>
            </a:r>
            <a:endParaRPr lang="en" sz="1600" dirty="0">
              <a:solidFill>
                <a:schemeClr val="tx1"/>
              </a:solidFill>
            </a:endParaRPr>
          </a:p>
          <a:p>
            <a:pPr marL="914377" lvl="1" indent="-304792" algn="just">
              <a:buClr>
                <a:schemeClr val="dk1"/>
              </a:buClr>
              <a:buSzPct val="100000"/>
              <a:buAutoNum type="alphaLcParenR"/>
            </a:pPr>
            <a:r>
              <a:rPr lang="en" sz="1600" dirty="0">
                <a:solidFill>
                  <a:schemeClr val="tx1"/>
                </a:solidFill>
              </a:rPr>
              <a:t>Sentences that helps to understand the comparison of baseline simulation with the project simulation. </a:t>
            </a:r>
            <a:r>
              <a:rPr lang="en-US" sz="1600" dirty="0">
                <a:solidFill>
                  <a:srgbClr val="FF0000"/>
                </a:solidFill>
              </a:rPr>
              <a:t>10 points </a:t>
            </a:r>
            <a:r>
              <a:rPr lang="en" sz="1600" dirty="0">
                <a:solidFill>
                  <a:schemeClr val="tx1"/>
                </a:solidFill>
              </a:rPr>
              <a:t>	</a:t>
            </a:r>
          </a:p>
          <a:p>
            <a:pPr marL="325959" indent="-325959" algn="just">
              <a:buClr>
                <a:schemeClr val="dk1"/>
              </a:buClr>
              <a:buSzPct val="100000"/>
              <a:buAutoNum type="arabicPeriod"/>
            </a:pPr>
            <a:endParaRPr lang="en" sz="1600" b="1" dirty="0">
              <a:solidFill>
                <a:srgbClr val="FF0000"/>
              </a:solidFill>
            </a:endParaRPr>
          </a:p>
          <a:p>
            <a:pPr marL="325959" indent="-325959" algn="just">
              <a:buClr>
                <a:schemeClr val="dk1"/>
              </a:buClr>
              <a:buSzPct val="100000"/>
              <a:buAutoNum type="arabicPeriod"/>
            </a:pPr>
            <a:r>
              <a:rPr lang="en-US" sz="1600" b="1" dirty="0">
                <a:solidFill>
                  <a:schemeClr val="accent2"/>
                </a:solidFill>
              </a:rPr>
              <a:t>Submit exactly one which includes the following bullets:</a:t>
            </a:r>
            <a:r>
              <a:rPr lang="en" sz="1600" b="1" dirty="0">
                <a:solidFill>
                  <a:srgbClr val="FF0000"/>
                </a:solidFill>
              </a:rPr>
              <a:t> 25 points</a:t>
            </a:r>
            <a:endParaRPr lang="en-US" sz="1600" b="1" dirty="0">
              <a:solidFill>
                <a:schemeClr val="accent2"/>
              </a:solidFill>
            </a:endParaRPr>
          </a:p>
          <a:p>
            <a:pPr marL="914377" lvl="1" indent="-304792" algn="just">
              <a:buClr>
                <a:schemeClr val="dk1"/>
              </a:buClr>
              <a:buSzPct val="100000"/>
              <a:buFont typeface="+mj-lt"/>
              <a:buAutoNum type="alphaLcParenR"/>
            </a:pPr>
            <a:r>
              <a:rPr lang="en-US" sz="1600" dirty="0">
                <a:solidFill>
                  <a:schemeClr val="accent2"/>
                </a:solidFill>
              </a:rPr>
              <a:t>Map of third simulation. </a:t>
            </a:r>
            <a:r>
              <a:rPr lang="en-US" sz="1600" dirty="0">
                <a:solidFill>
                  <a:srgbClr val="FF0000"/>
                </a:solidFill>
              </a:rPr>
              <a:t>15 points</a:t>
            </a:r>
            <a:endParaRPr lang="en-US" sz="1600" dirty="0">
              <a:solidFill>
                <a:schemeClr val="accent2"/>
              </a:solidFill>
            </a:endParaRPr>
          </a:p>
          <a:p>
            <a:pPr marL="914377" lvl="1" indent="-304792" algn="just">
              <a:buClr>
                <a:schemeClr val="dk1"/>
              </a:buClr>
              <a:buSzPct val="100000"/>
              <a:buFont typeface="+mj-lt"/>
              <a:buAutoNum type="alphaLcParenR"/>
            </a:pPr>
            <a:r>
              <a:rPr lang="en-US" sz="1600" dirty="0">
                <a:solidFill>
                  <a:schemeClr val="accent2"/>
                </a:solidFill>
              </a:rPr>
              <a:t>Sentences that explains the third simulation in terms of the figure of merit during validation and the proportion of forest loss during calibration.</a:t>
            </a:r>
            <a:r>
              <a:rPr lang="en-US" sz="1467" dirty="0">
                <a:solidFill>
                  <a:schemeClr val="accent2"/>
                </a:solidFill>
              </a:rPr>
              <a:t> </a:t>
            </a:r>
            <a:r>
              <a:rPr lang="en-US" sz="1467" dirty="0">
                <a:solidFill>
                  <a:srgbClr val="FF0000"/>
                </a:solidFill>
              </a:rPr>
              <a:t>10 points</a:t>
            </a:r>
          </a:p>
          <a:p>
            <a:pPr marL="325959" indent="-325959" algn="just">
              <a:buClr>
                <a:schemeClr val="dk1"/>
              </a:buClr>
              <a:buSzPct val="100000"/>
              <a:buAutoNum type="arabicPeriod" startAt="6"/>
            </a:pPr>
            <a:endParaRPr lang="en-US" sz="1467" b="1" dirty="0">
              <a:solidFill>
                <a:srgbClr val="FF0000"/>
              </a:solidFill>
            </a:endParaRPr>
          </a:p>
          <a:p>
            <a:pPr marL="325959" indent="-325959" algn="just">
              <a:buClr>
                <a:schemeClr val="dk1"/>
              </a:buClr>
              <a:buSzPct val="100000"/>
              <a:buAutoNum type="arabicPeriod" startAt="6"/>
            </a:pPr>
            <a:r>
              <a:rPr lang="en" sz="1600" b="1" dirty="0">
                <a:solidFill>
                  <a:schemeClr val="dk1"/>
                </a:solidFill>
              </a:rPr>
              <a:t>Bonus. </a:t>
            </a:r>
            <a:r>
              <a:rPr lang="en" sz="1600" b="1" dirty="0">
                <a:solidFill>
                  <a:srgbClr val="FF0000"/>
                </a:solidFill>
              </a:rPr>
              <a:t>5 points</a:t>
            </a:r>
            <a:endParaRPr sz="1600" b="1" dirty="0">
              <a:solidFill>
                <a:srgbClr val="FF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Assignment 8 starts with this map called redd1</a:t>
            </a:r>
          </a:p>
        </p:txBody>
      </p:sp>
      <p:pic>
        <p:nvPicPr>
          <p:cNvPr id="5" name="Content Placeholder 4"/>
          <p:cNvPicPr>
            <a:picLocks noGrp="1" noChangeAspect="1"/>
          </p:cNvPicPr>
          <p:nvPr>
            <p:ph idx="1"/>
          </p:nvPr>
        </p:nvPicPr>
        <p:blipFill>
          <a:blip r:embed="rId2"/>
          <a:stretch>
            <a:fillRect/>
          </a:stretch>
        </p:blipFill>
        <p:spPr>
          <a:xfrm>
            <a:off x="2636441" y="744639"/>
            <a:ext cx="6632098" cy="597683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9</a:t>
            </a:fld>
            <a:endParaRPr lang="en-US"/>
          </a:p>
        </p:txBody>
      </p:sp>
    </p:spTree>
    <p:extLst>
      <p:ext uri="{BB962C8B-B14F-4D97-AF65-F5344CB8AC3E}">
        <p14:creationId xmlns:p14="http://schemas.microsoft.com/office/powerpoint/2010/main" val="34069983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4176</TotalTime>
  <Words>1272</Words>
  <Application>Microsoft Office PowerPoint</Application>
  <PresentationFormat>Widescreen</PresentationFormat>
  <Paragraphs>125</Paragraphs>
  <Slides>38</Slides>
  <Notes>1</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38</vt:i4>
      </vt:variant>
    </vt:vector>
  </HeadingPairs>
  <TitlesOfParts>
    <vt:vector size="43" baseType="lpstr">
      <vt:lpstr>Arial</vt:lpstr>
      <vt:lpstr>Calibri</vt:lpstr>
      <vt:lpstr>Calibri Light</vt:lpstr>
      <vt:lpstr>Office Theme</vt:lpstr>
      <vt:lpstr>Simple Light</vt:lpstr>
      <vt:lpstr>Agenda for GEOG260/360 GIS &amp; Land Change Models</vt:lpstr>
      <vt:lpstr>https://www.terracarbon.com/team </vt:lpstr>
      <vt:lpstr>Steps to show effectiveness of forest protection to award carbon credits</vt:lpstr>
      <vt:lpstr>The Voluntary Carbon Standard rule specifies:</vt:lpstr>
      <vt:lpstr>Max Wright works for Conservation International, which sees REDD+ as an opportunity to conserve biodiversity https://www.conservation.org/experts-list/max-wright </vt:lpstr>
      <vt:lpstr>Reducing Emissions from Deforestation and Forest Degradation (REDD)  Madagascar data are from Max Wright at Conservation International  This is a collaboration with Professor Florencia Sangermano  Project area is the protected area.</vt:lpstr>
      <vt:lpstr>Assignment 8</vt:lpstr>
      <vt:lpstr>PowerPoint Presentation</vt:lpstr>
      <vt:lpstr>Assignment 8 starts with this map called redd1</vt:lpstr>
      <vt:lpstr>Use RECLASS to make a Boolean map of Inside Project where 0 means Protected</vt:lpstr>
      <vt:lpstr>Use RECLASS to make a map of Forest at 2005</vt:lpstr>
      <vt:lpstr>Use RECLASS to make a map of Forest at 2010</vt:lpstr>
      <vt:lpstr>Use RECLASS to make a map of Forest at 2013</vt:lpstr>
      <vt:lpstr>Make Distance to 2005 Non-Forest</vt:lpstr>
      <vt:lpstr>Use CONVERT to integer to shrink file size</vt:lpstr>
      <vt:lpstr>CONVERT makes Integer Map of Distance to Edge</vt:lpstr>
      <vt:lpstr>Check REDD project with end date 2040 and interval 10</vt:lpstr>
      <vt:lpstr>Assignment 8</vt:lpstr>
      <vt:lpstr>Assignment 8</vt:lpstr>
      <vt:lpstr>Assignment 8</vt:lpstr>
      <vt:lpstr>Assignment 8 Create Transition Potential Map</vt:lpstr>
      <vt:lpstr>LCM uses the change during calibration to compute the Markov matrix for change from 2010 to 2040</vt:lpstr>
      <vt:lpstr>Run 1 makes Projected Land Cover to 2040, which is the baseline extrapolation without protection.</vt:lpstr>
      <vt:lpstr>Run 2 includes a constraint to force transition potentials inside project area to zero.</vt:lpstr>
      <vt:lpstr>Run 2 includes a constraint to force transition potentials inside project area to zero.</vt:lpstr>
      <vt:lpstr>CROSSTAB &amp; CONVERT to Byte to reduce file size for Run 1.</vt:lpstr>
      <vt:lpstr>CROSSTAB &amp; CONVERT to byte to shrink file size for Run 2.</vt:lpstr>
      <vt:lpstr>Run 1 shows extrapolation without protection, i.e. the baseline. It might be clearer and easier to do a three-map crosstab with  2010cover, 2040cover for run 1, and Boolean Protection.</vt:lpstr>
      <vt:lpstr>Run 2 shows extrapolation with protection and same quantity as run 1. It might be clearer and easier to do a three-map crosstab with 2010cover, 2040cover for run 2, and Boolean Protection</vt:lpstr>
      <vt:lpstr>CROSSTAB 2005 Cover | run1 | run 2 compares runs where 1 means forest and 2 means non-forest</vt:lpstr>
      <vt:lpstr>Run 3 for validation without REDD checked</vt:lpstr>
      <vt:lpstr>Run 3</vt:lpstr>
      <vt:lpstr>Run 3</vt:lpstr>
      <vt:lpstr>Run 3</vt:lpstr>
      <vt:lpstr>Run 3 extrapolates to 2013 because we have a map at 2013, which we can use for validation. </vt:lpstr>
      <vt:lpstr>Validation of Run 3. You are better off using CROSSTAB to show and compute Figure of Merit.</vt:lpstr>
      <vt:lpstr>The Voluntary Carbon Standard uses FOM</vt:lpstr>
      <vt:lpstr>Figure of Merit = Hits / (Misses + Hits + False Alarms)</vt:lpstr>
    </vt:vector>
  </TitlesOfParts>
  <Company>Clark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GEOG260 and GEOG360 GIS &amp; Land Change Models</dc:title>
  <dc:creator>Robert Pontius</dc:creator>
  <cp:lastModifiedBy>Robert Pontius</cp:lastModifiedBy>
  <cp:revision>604</cp:revision>
  <dcterms:created xsi:type="dcterms:W3CDTF">2019-08-14T08:35:27Z</dcterms:created>
  <dcterms:modified xsi:type="dcterms:W3CDTF">2023-10-26T01:51:28Z</dcterms:modified>
</cp:coreProperties>
</file>